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81" r:id="rId4"/>
    <p:sldId id="282" r:id="rId5"/>
    <p:sldId id="283" r:id="rId6"/>
    <p:sldId id="284" r:id="rId7"/>
    <p:sldId id="285" r:id="rId8"/>
    <p:sldId id="275" r:id="rId9"/>
    <p:sldId id="280" r:id="rId10"/>
    <p:sldId id="277" r:id="rId11"/>
    <p:sldId id="278" r:id="rId12"/>
    <p:sldId id="279" r:id="rId13"/>
    <p:sldId id="286" r:id="rId14"/>
    <p:sldId id="270" r:id="rId15"/>
    <p:sldId id="274" r:id="rId16"/>
  </p:sldIdLst>
  <p:sldSz cx="10329863" cy="7199313"/>
  <p:notesSz cx="6858000" cy="9144000"/>
  <p:defaultTextStyle>
    <a:defPPr>
      <a:defRPr lang="ru-RU"/>
    </a:defPPr>
    <a:lvl1pPr marL="0" algn="l" defTabSz="100163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0817" algn="l" defTabSz="100163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01634" algn="l" defTabSz="100163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02451" algn="l" defTabSz="100163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03268" algn="l" defTabSz="100163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04084" algn="l" defTabSz="100163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04901" algn="l" defTabSz="100163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05718" algn="l" defTabSz="100163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06535" algn="l" defTabSz="100163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1104" y="-174"/>
      </p:cViewPr>
      <p:guideLst>
        <p:guide orient="horz" pos="2268"/>
        <p:guide pos="325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4740" y="2236454"/>
            <a:ext cx="8780384" cy="154318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9480" y="4079611"/>
            <a:ext cx="7230904" cy="18398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08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2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03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04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049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05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06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66C3C-E535-4785-9592-9F80A57ED88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E3E9D-6981-4E42-93F9-1F42108559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66C3C-E535-4785-9592-9F80A57ED88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E3E9D-6981-4E42-93F9-1F42108559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461162" y="303304"/>
            <a:ext cx="2625507" cy="644771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82849" y="303304"/>
            <a:ext cx="7706149" cy="644771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66C3C-E535-4785-9592-9F80A57ED88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E3E9D-6981-4E42-93F9-1F42108559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66C3C-E535-4785-9592-9F80A57ED88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E3E9D-6981-4E42-93F9-1F42108559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88" y="4626226"/>
            <a:ext cx="8780384" cy="1429864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88" y="3051377"/>
            <a:ext cx="8780384" cy="1574849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081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163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0245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0326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040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049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057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065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66C3C-E535-4785-9592-9F80A57ED88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E3E9D-6981-4E42-93F9-1F42108559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82848" y="1763165"/>
            <a:ext cx="5164932" cy="498785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19945" y="1763165"/>
            <a:ext cx="5166724" cy="498785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66C3C-E535-4785-9592-9F80A57ED88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E3E9D-6981-4E42-93F9-1F42108559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493" y="288306"/>
            <a:ext cx="9296877" cy="1199886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6493" y="1611513"/>
            <a:ext cx="4564150" cy="67160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0817" indent="0">
              <a:buNone/>
              <a:defRPr sz="2200" b="1"/>
            </a:lvl2pPr>
            <a:lvl3pPr marL="1001634" indent="0">
              <a:buNone/>
              <a:defRPr sz="2000" b="1"/>
            </a:lvl3pPr>
            <a:lvl4pPr marL="1502451" indent="0">
              <a:buNone/>
              <a:defRPr sz="1800" b="1"/>
            </a:lvl4pPr>
            <a:lvl5pPr marL="2003268" indent="0">
              <a:buNone/>
              <a:defRPr sz="1800" b="1"/>
            </a:lvl5pPr>
            <a:lvl6pPr marL="2504084" indent="0">
              <a:buNone/>
              <a:defRPr sz="1800" b="1"/>
            </a:lvl6pPr>
            <a:lvl7pPr marL="3004901" indent="0">
              <a:buNone/>
              <a:defRPr sz="1800" b="1"/>
            </a:lvl7pPr>
            <a:lvl8pPr marL="3505718" indent="0">
              <a:buNone/>
              <a:defRPr sz="1800" b="1"/>
            </a:lvl8pPr>
            <a:lvl9pPr marL="4006535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6493" y="2283115"/>
            <a:ext cx="4564150" cy="414793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47427" y="1611513"/>
            <a:ext cx="4565943" cy="67160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0817" indent="0">
              <a:buNone/>
              <a:defRPr sz="2200" b="1"/>
            </a:lvl2pPr>
            <a:lvl3pPr marL="1001634" indent="0">
              <a:buNone/>
              <a:defRPr sz="2000" b="1"/>
            </a:lvl3pPr>
            <a:lvl4pPr marL="1502451" indent="0">
              <a:buNone/>
              <a:defRPr sz="1800" b="1"/>
            </a:lvl4pPr>
            <a:lvl5pPr marL="2003268" indent="0">
              <a:buNone/>
              <a:defRPr sz="1800" b="1"/>
            </a:lvl5pPr>
            <a:lvl6pPr marL="2504084" indent="0">
              <a:buNone/>
              <a:defRPr sz="1800" b="1"/>
            </a:lvl6pPr>
            <a:lvl7pPr marL="3004901" indent="0">
              <a:buNone/>
              <a:defRPr sz="1800" b="1"/>
            </a:lvl7pPr>
            <a:lvl8pPr marL="3505718" indent="0">
              <a:buNone/>
              <a:defRPr sz="1800" b="1"/>
            </a:lvl8pPr>
            <a:lvl9pPr marL="4006535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247427" y="2283115"/>
            <a:ext cx="4565943" cy="414793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66C3C-E535-4785-9592-9F80A57ED88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E3E9D-6981-4E42-93F9-1F42108559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66C3C-E535-4785-9592-9F80A57ED88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E3E9D-6981-4E42-93F9-1F42108559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66C3C-E535-4785-9592-9F80A57ED88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E3E9D-6981-4E42-93F9-1F42108559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494" y="286639"/>
            <a:ext cx="3398454" cy="121988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38690" y="286640"/>
            <a:ext cx="5774680" cy="6144414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6494" y="1506523"/>
            <a:ext cx="3398454" cy="4924531"/>
          </a:xfrm>
        </p:spPr>
        <p:txBody>
          <a:bodyPr/>
          <a:lstStyle>
            <a:lvl1pPr marL="0" indent="0">
              <a:buNone/>
              <a:defRPr sz="1500"/>
            </a:lvl1pPr>
            <a:lvl2pPr marL="500817" indent="0">
              <a:buNone/>
              <a:defRPr sz="1300"/>
            </a:lvl2pPr>
            <a:lvl3pPr marL="1001634" indent="0">
              <a:buNone/>
              <a:defRPr sz="1100"/>
            </a:lvl3pPr>
            <a:lvl4pPr marL="1502451" indent="0">
              <a:buNone/>
              <a:defRPr sz="1000"/>
            </a:lvl4pPr>
            <a:lvl5pPr marL="2003268" indent="0">
              <a:buNone/>
              <a:defRPr sz="1000"/>
            </a:lvl5pPr>
            <a:lvl6pPr marL="2504084" indent="0">
              <a:buNone/>
              <a:defRPr sz="1000"/>
            </a:lvl6pPr>
            <a:lvl7pPr marL="3004901" indent="0">
              <a:buNone/>
              <a:defRPr sz="1000"/>
            </a:lvl7pPr>
            <a:lvl8pPr marL="3505718" indent="0">
              <a:buNone/>
              <a:defRPr sz="1000"/>
            </a:lvl8pPr>
            <a:lvl9pPr marL="4006535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66C3C-E535-4785-9592-9F80A57ED88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E3E9D-6981-4E42-93F9-1F42108559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4725" y="5039519"/>
            <a:ext cx="6197918" cy="59494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24725" y="643272"/>
            <a:ext cx="6197918" cy="4319588"/>
          </a:xfrm>
        </p:spPr>
        <p:txBody>
          <a:bodyPr/>
          <a:lstStyle>
            <a:lvl1pPr marL="0" indent="0">
              <a:buNone/>
              <a:defRPr sz="3500"/>
            </a:lvl1pPr>
            <a:lvl2pPr marL="500817" indent="0">
              <a:buNone/>
              <a:defRPr sz="3100"/>
            </a:lvl2pPr>
            <a:lvl3pPr marL="1001634" indent="0">
              <a:buNone/>
              <a:defRPr sz="2600"/>
            </a:lvl3pPr>
            <a:lvl4pPr marL="1502451" indent="0">
              <a:buNone/>
              <a:defRPr sz="2200"/>
            </a:lvl4pPr>
            <a:lvl5pPr marL="2003268" indent="0">
              <a:buNone/>
              <a:defRPr sz="2200"/>
            </a:lvl5pPr>
            <a:lvl6pPr marL="2504084" indent="0">
              <a:buNone/>
              <a:defRPr sz="2200"/>
            </a:lvl6pPr>
            <a:lvl7pPr marL="3004901" indent="0">
              <a:buNone/>
              <a:defRPr sz="2200"/>
            </a:lvl7pPr>
            <a:lvl8pPr marL="3505718" indent="0">
              <a:buNone/>
              <a:defRPr sz="2200"/>
            </a:lvl8pPr>
            <a:lvl9pPr marL="4006535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24725" y="5634463"/>
            <a:ext cx="6197918" cy="844919"/>
          </a:xfrm>
        </p:spPr>
        <p:txBody>
          <a:bodyPr/>
          <a:lstStyle>
            <a:lvl1pPr marL="0" indent="0">
              <a:buNone/>
              <a:defRPr sz="1500"/>
            </a:lvl1pPr>
            <a:lvl2pPr marL="500817" indent="0">
              <a:buNone/>
              <a:defRPr sz="1300"/>
            </a:lvl2pPr>
            <a:lvl3pPr marL="1001634" indent="0">
              <a:buNone/>
              <a:defRPr sz="1100"/>
            </a:lvl3pPr>
            <a:lvl4pPr marL="1502451" indent="0">
              <a:buNone/>
              <a:defRPr sz="1000"/>
            </a:lvl4pPr>
            <a:lvl5pPr marL="2003268" indent="0">
              <a:buNone/>
              <a:defRPr sz="1000"/>
            </a:lvl5pPr>
            <a:lvl6pPr marL="2504084" indent="0">
              <a:buNone/>
              <a:defRPr sz="1000"/>
            </a:lvl6pPr>
            <a:lvl7pPr marL="3004901" indent="0">
              <a:buNone/>
              <a:defRPr sz="1000"/>
            </a:lvl7pPr>
            <a:lvl8pPr marL="3505718" indent="0">
              <a:buNone/>
              <a:defRPr sz="1000"/>
            </a:lvl8pPr>
            <a:lvl9pPr marL="4006535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66C3C-E535-4785-9592-9F80A57ED88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E3E9D-6981-4E42-93F9-1F42108559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493" y="288306"/>
            <a:ext cx="9296877" cy="1199886"/>
          </a:xfrm>
          <a:prstGeom prst="rect">
            <a:avLst/>
          </a:prstGeom>
        </p:spPr>
        <p:txBody>
          <a:bodyPr vert="horz" lIns="100163" tIns="50082" rIns="100163" bIns="5008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6493" y="1679840"/>
            <a:ext cx="9296877" cy="4751214"/>
          </a:xfrm>
          <a:prstGeom prst="rect">
            <a:avLst/>
          </a:prstGeom>
        </p:spPr>
        <p:txBody>
          <a:bodyPr vert="horz" lIns="100163" tIns="50082" rIns="100163" bIns="5008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16493" y="6672697"/>
            <a:ext cx="2410301" cy="383297"/>
          </a:xfrm>
          <a:prstGeom prst="rect">
            <a:avLst/>
          </a:prstGeom>
        </p:spPr>
        <p:txBody>
          <a:bodyPr vert="horz" lIns="100163" tIns="50082" rIns="100163" bIns="50082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66C3C-E535-4785-9592-9F80A57ED88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29370" y="6672697"/>
            <a:ext cx="3271123" cy="383297"/>
          </a:xfrm>
          <a:prstGeom prst="rect">
            <a:avLst/>
          </a:prstGeom>
        </p:spPr>
        <p:txBody>
          <a:bodyPr vert="horz" lIns="100163" tIns="50082" rIns="100163" bIns="50082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403069" y="6672697"/>
            <a:ext cx="2410301" cy="383297"/>
          </a:xfrm>
          <a:prstGeom prst="rect">
            <a:avLst/>
          </a:prstGeom>
        </p:spPr>
        <p:txBody>
          <a:bodyPr vert="horz" lIns="100163" tIns="50082" rIns="100163" bIns="50082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E3E9D-6981-4E42-93F9-1F42108559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01634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5613" indent="-375613" algn="l" defTabSz="1001634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3827" indent="-313011" algn="l" defTabSz="100163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2042" indent="-250408" algn="l" defTabSz="100163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52859" indent="-250408" algn="l" defTabSz="100163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53676" indent="-250408" algn="l" defTabSz="100163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54493" indent="-250408" algn="l" defTabSz="100163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55310" indent="-250408" algn="l" defTabSz="100163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56127" indent="-250408" algn="l" defTabSz="100163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56943" indent="-250408" algn="l" defTabSz="100163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016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0817" algn="l" defTabSz="10016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1634" algn="l" defTabSz="10016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2451" algn="l" defTabSz="10016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3268" algn="l" defTabSz="10016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4084" algn="l" defTabSz="10016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04901" algn="l" defTabSz="10016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05718" algn="l" defTabSz="10016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06535" algn="l" defTabSz="10016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3.gif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png"/><Relationship Id="rId3" Type="http://schemas.openxmlformats.org/officeDocument/2006/relationships/image" Target="../media/image3.png"/><Relationship Id="rId7" Type="http://schemas.openxmlformats.org/officeDocument/2006/relationships/image" Target="../media/image20.jpeg"/><Relationship Id="rId12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jpeg"/><Relationship Id="rId5" Type="http://schemas.openxmlformats.org/officeDocument/2006/relationships/image" Target="../media/image18.png"/><Relationship Id="rId10" Type="http://schemas.openxmlformats.org/officeDocument/2006/relationships/image" Target="../media/image23.jpeg"/><Relationship Id="rId4" Type="http://schemas.openxmlformats.org/officeDocument/2006/relationships/image" Target="../media/image4.png"/><Relationship Id="rId9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gif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3295" y="456384"/>
            <a:ext cx="1785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Arial Black" pitchFamily="34" charset="0"/>
              </a:rPr>
              <a:t>1</a:t>
            </a:r>
            <a:r>
              <a:rPr lang="ru-RU" sz="2800" b="1" smtClean="0">
                <a:solidFill>
                  <a:srgbClr val="FFFF00"/>
                </a:solidFill>
                <a:latin typeface="Arial Black" pitchFamily="34" charset="0"/>
              </a:rPr>
              <a:t>2 </a:t>
            </a:r>
            <a:r>
              <a:rPr lang="ru-RU" sz="2800" b="1" dirty="0" smtClean="0">
                <a:solidFill>
                  <a:srgbClr val="FFFF00"/>
                </a:solidFill>
                <a:latin typeface="Arial Black" pitchFamily="34" charset="0"/>
              </a:rPr>
              <a:t>ноября</a:t>
            </a:r>
            <a:endParaRPr lang="ru-RU" sz="28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5" descr="C:\Users\USER\Desktop\синичкин день\рамка зим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2234" y="-1"/>
            <a:ext cx="4997630" cy="7199314"/>
          </a:xfrm>
          <a:prstGeom prst="rect">
            <a:avLst/>
          </a:prstGeom>
          <a:noFill/>
        </p:spPr>
      </p:pic>
      <p:pic>
        <p:nvPicPr>
          <p:cNvPr id="32776" name="Picture 8" descr="https://fsd.multiurok.ru/html/2018/11/27/s_5bfd865011d2d/1010888_1.png"/>
          <p:cNvPicPr>
            <a:picLocks noChangeAspect="1" noChangeArrowheads="1"/>
          </p:cNvPicPr>
          <p:nvPr/>
        </p:nvPicPr>
        <p:blipFill>
          <a:blip r:embed="rId4"/>
          <a:srcRect r="18074"/>
          <a:stretch>
            <a:fillRect/>
          </a:stretch>
        </p:blipFill>
        <p:spPr bwMode="auto">
          <a:xfrm>
            <a:off x="0" y="0"/>
            <a:ext cx="5357850" cy="7199313"/>
          </a:xfrm>
          <a:prstGeom prst="rect">
            <a:avLst/>
          </a:prstGeom>
          <a:noFill/>
        </p:spPr>
      </p:pic>
      <p:sp>
        <p:nvSpPr>
          <p:cNvPr id="29698" name="AutoShape 2" descr="https://www.desktopbackground.org/download/1920x1080/2015/01/02/880806_autumn-winter-wallpapers-walldevil-best-free-hd-desktop-and_1920x1080_h.jpg"/>
          <p:cNvSpPr>
            <a:spLocks noChangeAspect="1" noChangeArrowheads="1"/>
          </p:cNvSpPr>
          <p:nvPr/>
        </p:nvSpPr>
        <p:spPr bwMode="auto">
          <a:xfrm>
            <a:off x="155575" y="-136525"/>
            <a:ext cx="300038" cy="30003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0" name="AutoShape 4" descr="https://www.desktopbackground.org/download/1920x1080/2015/01/02/880806_autumn-winter-wallpapers-walldevil-best-free-hd-desktop-and_1920x1080_h.jpg"/>
          <p:cNvSpPr>
            <a:spLocks noChangeAspect="1" noChangeArrowheads="1"/>
          </p:cNvSpPr>
          <p:nvPr/>
        </p:nvSpPr>
        <p:spPr bwMode="auto">
          <a:xfrm>
            <a:off x="155575" y="-136525"/>
            <a:ext cx="300038" cy="30003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2" descr="C:\Users\USER\Desktop\синичкин день\22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23" y="384946"/>
            <a:ext cx="1822712" cy="242889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9" name="TextBox 8"/>
          <p:cNvSpPr txBox="1"/>
          <p:nvPr/>
        </p:nvSpPr>
        <p:spPr>
          <a:xfrm>
            <a:off x="2307411" y="2170896"/>
            <a:ext cx="57864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Хотите покормить синичку с руки? Это возможно! Скорее всего, не придется долго упрашивать поклевать зерно или крошки юркую гаичку буроголовкую. 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Если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же это сделает лазоревка или хохлатая синица, можете считать, что вам крупно повезло.</a:t>
            </a:r>
          </a:p>
          <a:p>
            <a:pPr algn="ctr"/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3794" name="Picture 2" descr="C:\Users\USER\Desktop\синичкин день\1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7741" y="5314168"/>
            <a:ext cx="2248059" cy="1643074"/>
          </a:xfrm>
          <a:prstGeom prst="rect">
            <a:avLst/>
          </a:prstGeom>
          <a:noFill/>
        </p:spPr>
      </p:pic>
      <p:pic>
        <p:nvPicPr>
          <p:cNvPr id="11" name="Picture 5" descr="C:\Users\USER\Desktop\синичкин день\image (2)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50287" y="456384"/>
            <a:ext cx="6379378" cy="14952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5" descr="C:\Users\USER\Desktop\синичкин день\рамка зим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2234" y="-1"/>
            <a:ext cx="4997630" cy="7199314"/>
          </a:xfrm>
          <a:prstGeom prst="rect">
            <a:avLst/>
          </a:prstGeom>
          <a:noFill/>
        </p:spPr>
      </p:pic>
      <p:pic>
        <p:nvPicPr>
          <p:cNvPr id="32776" name="Picture 8" descr="https://fsd.multiurok.ru/html/2018/11/27/s_5bfd865011d2d/1010888_1.png"/>
          <p:cNvPicPr>
            <a:picLocks noChangeAspect="1" noChangeArrowheads="1"/>
          </p:cNvPicPr>
          <p:nvPr/>
        </p:nvPicPr>
        <p:blipFill>
          <a:blip r:embed="rId4"/>
          <a:srcRect r="18074"/>
          <a:stretch>
            <a:fillRect/>
          </a:stretch>
        </p:blipFill>
        <p:spPr bwMode="auto">
          <a:xfrm>
            <a:off x="0" y="0"/>
            <a:ext cx="5357850" cy="7199313"/>
          </a:xfrm>
          <a:prstGeom prst="rect">
            <a:avLst/>
          </a:prstGeom>
          <a:noFill/>
        </p:spPr>
      </p:pic>
      <p:sp>
        <p:nvSpPr>
          <p:cNvPr id="29698" name="AutoShape 2" descr="https://www.desktopbackground.org/download/1920x1080/2015/01/02/880806_autumn-winter-wallpapers-walldevil-best-free-hd-desktop-and_1920x1080_h.jpg"/>
          <p:cNvSpPr>
            <a:spLocks noChangeAspect="1" noChangeArrowheads="1"/>
          </p:cNvSpPr>
          <p:nvPr/>
        </p:nvSpPr>
        <p:spPr bwMode="auto">
          <a:xfrm>
            <a:off x="155575" y="-136525"/>
            <a:ext cx="300038" cy="30003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0" name="AutoShape 4" descr="https://www.desktopbackground.org/download/1920x1080/2015/01/02/880806_autumn-winter-wallpapers-walldevil-best-free-hd-desktop-and_1920x1080_h.jpg"/>
          <p:cNvSpPr>
            <a:spLocks noChangeAspect="1" noChangeArrowheads="1"/>
          </p:cNvSpPr>
          <p:nvPr/>
        </p:nvSpPr>
        <p:spPr bwMode="auto">
          <a:xfrm>
            <a:off x="155575" y="-136525"/>
            <a:ext cx="300038" cy="30003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5" descr="C:\Users\USER\Desktop\синичкин день\image (2).png"/>
          <p:cNvPicPr>
            <a:picLocks noChangeAspect="1" noChangeArrowheads="1"/>
          </p:cNvPicPr>
          <p:nvPr/>
        </p:nvPicPr>
        <p:blipFill>
          <a:blip r:embed="rId5"/>
          <a:srcRect l="5599" t="23888" r="10414" b="18779"/>
          <a:stretch>
            <a:fillRect/>
          </a:stretch>
        </p:blipFill>
        <p:spPr bwMode="auto">
          <a:xfrm>
            <a:off x="2450287" y="527822"/>
            <a:ext cx="5357850" cy="85725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36237" y="1385078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Приметы 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2" descr="C:\Users\USER\Desktop\синичкин день\22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23" y="384946"/>
            <a:ext cx="1822712" cy="242889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9" name="TextBox 8"/>
          <p:cNvSpPr txBox="1"/>
          <p:nvPr/>
        </p:nvSpPr>
        <p:spPr>
          <a:xfrm>
            <a:off x="2521725" y="2028020"/>
            <a:ext cx="6572296" cy="4493538"/>
          </a:xfrm>
          <a:prstGeom prst="rect">
            <a:avLst/>
          </a:prstGeom>
          <a:solidFill>
            <a:srgbClr val="66FF99">
              <a:alpha val="16863"/>
            </a:srgbClr>
          </a:solidFill>
        </p:spPr>
        <p:txBody>
          <a:bodyPr wrap="square" rtlCol="0">
            <a:spAutoFit/>
          </a:bodyPr>
          <a:lstStyle/>
          <a:p>
            <a:pPr lvl="0" algn="ctr">
              <a:buClr>
                <a:srgbClr val="0070C0"/>
              </a:buClr>
              <a:buFont typeface="Wingdings" pitchFamily="2" charset="2"/>
              <a:buChar char="v"/>
            </a:pPr>
            <a:r>
              <a:rPr lang="ru-RU" sz="2600" dirty="0">
                <a:solidFill>
                  <a:srgbClr val="7030A0"/>
                </a:solidFill>
              </a:rPr>
              <a:t>Если возле домов появилось много синичек, то скоро похолодает.</a:t>
            </a:r>
          </a:p>
          <a:p>
            <a:pPr lvl="0" algn="ctr">
              <a:buClr>
                <a:srgbClr val="0070C0"/>
              </a:buClr>
              <a:buFont typeface="Wingdings" pitchFamily="2" charset="2"/>
              <a:buChar char="v"/>
            </a:pPr>
            <a:r>
              <a:rPr lang="ru-RU" sz="2600" dirty="0">
                <a:solidFill>
                  <a:srgbClr val="7030A0"/>
                </a:solidFill>
              </a:rPr>
              <a:t>Синица пищит – зиму вещает, холод накликает.</a:t>
            </a:r>
          </a:p>
          <a:p>
            <a:pPr lvl="0" algn="ctr">
              <a:buClr>
                <a:srgbClr val="0070C0"/>
              </a:buClr>
              <a:buFont typeface="Wingdings" pitchFamily="2" charset="2"/>
              <a:buChar char="v"/>
            </a:pPr>
            <a:r>
              <a:rPr lang="ru-RU" sz="2600" dirty="0">
                <a:solidFill>
                  <a:srgbClr val="7030A0"/>
                </a:solidFill>
              </a:rPr>
              <a:t>Если синичка села на подоконник и заглядывает в дом, то ждите перемен в лучшую сторону.</a:t>
            </a:r>
          </a:p>
          <a:p>
            <a:pPr lvl="0" algn="ctr">
              <a:buClr>
                <a:srgbClr val="0070C0"/>
              </a:buClr>
              <a:buFont typeface="Wingdings" pitchFamily="2" charset="2"/>
              <a:buChar char="v"/>
            </a:pPr>
            <a:r>
              <a:rPr lang="ru-RU" sz="2600" dirty="0">
                <a:solidFill>
                  <a:srgbClr val="7030A0"/>
                </a:solidFill>
              </a:rPr>
              <a:t>Если же птица пищит, волнуется и бьется в стекло, то будьте готовы к финансовым потерям и неприятностям</a:t>
            </a:r>
            <a:r>
              <a:rPr lang="ru-RU" sz="2600" dirty="0" smtClean="0">
                <a:solidFill>
                  <a:srgbClr val="7030A0"/>
                </a:solidFill>
              </a:rPr>
              <a:t>.</a:t>
            </a:r>
            <a:endParaRPr lang="ru-RU" sz="2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5" descr="C:\Users\USER\Desktop\синичкин день\рамка зим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2234" y="-1"/>
            <a:ext cx="4997630" cy="7199314"/>
          </a:xfrm>
          <a:prstGeom prst="rect">
            <a:avLst/>
          </a:prstGeom>
          <a:noFill/>
        </p:spPr>
      </p:pic>
      <p:pic>
        <p:nvPicPr>
          <p:cNvPr id="32776" name="Picture 8" descr="https://fsd.multiurok.ru/html/2018/11/27/s_5bfd865011d2d/1010888_1.png"/>
          <p:cNvPicPr>
            <a:picLocks noChangeAspect="1" noChangeArrowheads="1"/>
          </p:cNvPicPr>
          <p:nvPr/>
        </p:nvPicPr>
        <p:blipFill>
          <a:blip r:embed="rId4"/>
          <a:srcRect r="18074"/>
          <a:stretch>
            <a:fillRect/>
          </a:stretch>
        </p:blipFill>
        <p:spPr bwMode="auto">
          <a:xfrm>
            <a:off x="0" y="0"/>
            <a:ext cx="5357850" cy="7199313"/>
          </a:xfrm>
          <a:prstGeom prst="rect">
            <a:avLst/>
          </a:prstGeom>
          <a:noFill/>
        </p:spPr>
      </p:pic>
      <p:sp>
        <p:nvSpPr>
          <p:cNvPr id="29698" name="AutoShape 2" descr="https://www.desktopbackground.org/download/1920x1080/2015/01/02/880806_autumn-winter-wallpapers-walldevil-best-free-hd-desktop-and_1920x1080_h.jpg"/>
          <p:cNvSpPr>
            <a:spLocks noChangeAspect="1" noChangeArrowheads="1"/>
          </p:cNvSpPr>
          <p:nvPr/>
        </p:nvSpPr>
        <p:spPr bwMode="auto">
          <a:xfrm>
            <a:off x="155575" y="-136525"/>
            <a:ext cx="300038" cy="30003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0" name="AutoShape 4" descr="https://www.desktopbackground.org/download/1920x1080/2015/01/02/880806_autumn-winter-wallpapers-walldevil-best-free-hd-desktop-and_1920x1080_h.jpg"/>
          <p:cNvSpPr>
            <a:spLocks noChangeAspect="1" noChangeArrowheads="1"/>
          </p:cNvSpPr>
          <p:nvPr/>
        </p:nvSpPr>
        <p:spPr bwMode="auto">
          <a:xfrm>
            <a:off x="155575" y="-136525"/>
            <a:ext cx="300038" cy="30003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5" descr="C:\Users\USER\Desktop\синичкин день\image (2).png"/>
          <p:cNvPicPr>
            <a:picLocks noChangeAspect="1" noChangeArrowheads="1"/>
          </p:cNvPicPr>
          <p:nvPr/>
        </p:nvPicPr>
        <p:blipFill>
          <a:blip r:embed="rId5"/>
          <a:srcRect l="5599" t="23888" r="10414" b="18779"/>
          <a:stretch>
            <a:fillRect/>
          </a:stretch>
        </p:blipFill>
        <p:spPr bwMode="auto">
          <a:xfrm>
            <a:off x="2450287" y="527822"/>
            <a:ext cx="5357850" cy="85725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36237" y="1385078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Приметы 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2" descr="C:\Users\USER\Desktop\синичкин день\22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23" y="384946"/>
            <a:ext cx="1822712" cy="242889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9" name="TextBox 8"/>
          <p:cNvSpPr txBox="1"/>
          <p:nvPr/>
        </p:nvSpPr>
        <p:spPr>
          <a:xfrm>
            <a:off x="2307411" y="2099458"/>
            <a:ext cx="6357982" cy="4493538"/>
          </a:xfrm>
          <a:prstGeom prst="rect">
            <a:avLst/>
          </a:prstGeom>
          <a:solidFill>
            <a:srgbClr val="66FF99">
              <a:alpha val="16863"/>
            </a:srgbClr>
          </a:solidFill>
        </p:spPr>
        <p:txBody>
          <a:bodyPr wrap="square" rtlCol="0">
            <a:spAutoFit/>
          </a:bodyPr>
          <a:lstStyle/>
          <a:p>
            <a:pPr lvl="0" algn="ctr">
              <a:buClr>
                <a:srgbClr val="0070C0"/>
              </a:buClr>
              <a:buFont typeface="Wingdings" pitchFamily="2" charset="2"/>
              <a:buChar char="v"/>
            </a:pPr>
            <a:r>
              <a:rPr lang="ru-RU" sz="2600" dirty="0">
                <a:solidFill>
                  <a:srgbClr val="7030A0"/>
                </a:solidFill>
              </a:rPr>
              <a:t>Синица залетела в окно или в форточку и быстро вылетела обратно – к гостям и веселому празднику.</a:t>
            </a:r>
          </a:p>
          <a:p>
            <a:pPr lvl="0" algn="ctr">
              <a:buClr>
                <a:srgbClr val="0070C0"/>
              </a:buClr>
              <a:buFont typeface="Wingdings" pitchFamily="2" charset="2"/>
              <a:buChar char="v"/>
            </a:pPr>
            <a:r>
              <a:rPr lang="ru-RU" sz="2600" dirty="0">
                <a:solidFill>
                  <a:srgbClr val="7030A0"/>
                </a:solidFill>
              </a:rPr>
              <a:t>Птица села на руку – ваше заветное желание исполнится.</a:t>
            </a:r>
          </a:p>
          <a:p>
            <a:pPr lvl="0" algn="ctr">
              <a:buClr>
                <a:srgbClr val="0070C0"/>
              </a:buClr>
              <a:buFont typeface="Wingdings" pitchFamily="2" charset="2"/>
              <a:buChar char="v"/>
            </a:pPr>
            <a:r>
              <a:rPr lang="ru-RU" sz="2600" dirty="0" smtClean="0">
                <a:solidFill>
                  <a:srgbClr val="7030A0"/>
                </a:solidFill>
              </a:rPr>
              <a:t>Если </a:t>
            </a:r>
            <a:r>
              <a:rPr lang="ru-RU" sz="2600" dirty="0">
                <a:solidFill>
                  <a:srgbClr val="7030A0"/>
                </a:solidFill>
              </a:rPr>
              <a:t>синичка села на подоконник и заглядывает в дом, то ждите перемен в лучшую сторону.</a:t>
            </a:r>
          </a:p>
          <a:p>
            <a:pPr algn="ctr"/>
            <a:r>
              <a:rPr lang="ru-RU" sz="2600" b="1" dirty="0" smtClean="0">
                <a:solidFill>
                  <a:srgbClr val="7030A0"/>
                </a:solidFill>
              </a:rPr>
              <a:t> </a:t>
            </a:r>
            <a:endParaRPr lang="ru-RU" sz="2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5" descr="C:\Users\USER\Desktop\синичкин день\рамка зим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2234" y="-1"/>
            <a:ext cx="4997630" cy="7199314"/>
          </a:xfrm>
          <a:prstGeom prst="rect">
            <a:avLst/>
          </a:prstGeom>
          <a:noFill/>
        </p:spPr>
      </p:pic>
      <p:pic>
        <p:nvPicPr>
          <p:cNvPr id="32776" name="Picture 8" descr="https://fsd.multiurok.ru/html/2018/11/27/s_5bfd865011d2d/1010888_1.png"/>
          <p:cNvPicPr>
            <a:picLocks noChangeAspect="1" noChangeArrowheads="1"/>
          </p:cNvPicPr>
          <p:nvPr/>
        </p:nvPicPr>
        <p:blipFill>
          <a:blip r:embed="rId4"/>
          <a:srcRect r="18074"/>
          <a:stretch>
            <a:fillRect/>
          </a:stretch>
        </p:blipFill>
        <p:spPr bwMode="auto">
          <a:xfrm>
            <a:off x="0" y="0"/>
            <a:ext cx="5357850" cy="7199313"/>
          </a:xfrm>
          <a:prstGeom prst="rect">
            <a:avLst/>
          </a:prstGeom>
          <a:noFill/>
        </p:spPr>
      </p:pic>
      <p:sp>
        <p:nvSpPr>
          <p:cNvPr id="29698" name="AutoShape 2" descr="https://www.desktopbackground.org/download/1920x1080/2015/01/02/880806_autumn-winter-wallpapers-walldevil-best-free-hd-desktop-and_1920x1080_h.jpg"/>
          <p:cNvSpPr>
            <a:spLocks noChangeAspect="1" noChangeArrowheads="1"/>
          </p:cNvSpPr>
          <p:nvPr/>
        </p:nvSpPr>
        <p:spPr bwMode="auto">
          <a:xfrm>
            <a:off x="155575" y="-136525"/>
            <a:ext cx="300038" cy="30003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0" name="AutoShape 4" descr="https://www.desktopbackground.org/download/1920x1080/2015/01/02/880806_autumn-winter-wallpapers-walldevil-best-free-hd-desktop-and_1920x1080_h.jpg"/>
          <p:cNvSpPr>
            <a:spLocks noChangeAspect="1" noChangeArrowheads="1"/>
          </p:cNvSpPr>
          <p:nvPr/>
        </p:nvSpPr>
        <p:spPr bwMode="auto">
          <a:xfrm>
            <a:off x="155575" y="-136525"/>
            <a:ext cx="300038" cy="30003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5" descr="C:\Users\USER\Desktop\синичкин день\image (2).png"/>
          <p:cNvPicPr>
            <a:picLocks noChangeAspect="1" noChangeArrowheads="1"/>
          </p:cNvPicPr>
          <p:nvPr/>
        </p:nvPicPr>
        <p:blipFill>
          <a:blip r:embed="rId5"/>
          <a:srcRect l="5599" t="23888" r="10414" b="18779"/>
          <a:stretch>
            <a:fillRect/>
          </a:stretch>
        </p:blipFill>
        <p:spPr bwMode="auto">
          <a:xfrm>
            <a:off x="2450287" y="527822"/>
            <a:ext cx="5357850" cy="857256"/>
          </a:xfrm>
          <a:prstGeom prst="rect">
            <a:avLst/>
          </a:prstGeom>
          <a:noFill/>
        </p:spPr>
      </p:pic>
      <p:pic>
        <p:nvPicPr>
          <p:cNvPr id="6" name="Picture 2" descr="C:\Users\USER\Desktop\синичкин день\22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23" y="384946"/>
            <a:ext cx="1822712" cy="242889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0" name="TextBox 9"/>
          <p:cNvSpPr txBox="1"/>
          <p:nvPr/>
        </p:nvSpPr>
        <p:spPr>
          <a:xfrm>
            <a:off x="2450287" y="1742268"/>
            <a:ext cx="6215106" cy="489364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А ещё Зиновий Синичник считался праздником охотников и рыбаков.</a:t>
            </a:r>
          </a:p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 </a:t>
            </a:r>
          </a:p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Как правило, с 12 ноября открывался пушной сезон и сезон зимней рыбалки. Если улов был богатым, то рыбаки готовили уху прямо на берегу реки или озера. А для того чтобы всю зиму охота была удачной, охотник должен был добыть в этот день хотя бы одного зверя — зайца, лису или волка.</a:t>
            </a:r>
          </a:p>
          <a:p>
            <a:pPr algn="ctr"/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-1"/>
            <a:ext cx="10329864" cy="7199314"/>
            <a:chOff x="0" y="-1"/>
            <a:chExt cx="10329864" cy="7199314"/>
          </a:xfrm>
        </p:grpSpPr>
        <p:pic>
          <p:nvPicPr>
            <p:cNvPr id="7" name="Picture 5" descr="C:\Users\USER\Desktop\синичкин день\рамка зима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332234" y="-1"/>
              <a:ext cx="4997630" cy="7199314"/>
            </a:xfrm>
            <a:prstGeom prst="rect">
              <a:avLst/>
            </a:prstGeom>
            <a:noFill/>
          </p:spPr>
        </p:pic>
        <p:pic>
          <p:nvPicPr>
            <p:cNvPr id="8" name="Picture 8" descr="https://fsd.multiurok.ru/html/2018/11/27/s_5bfd865011d2d/1010888_1.png"/>
            <p:cNvPicPr>
              <a:picLocks noChangeAspect="1" noChangeArrowheads="1"/>
            </p:cNvPicPr>
            <p:nvPr/>
          </p:nvPicPr>
          <p:blipFill>
            <a:blip r:embed="rId4"/>
            <a:srcRect r="18074"/>
            <a:stretch>
              <a:fillRect/>
            </a:stretch>
          </p:blipFill>
          <p:spPr bwMode="auto">
            <a:xfrm>
              <a:off x="0" y="0"/>
              <a:ext cx="5357850" cy="7199313"/>
            </a:xfrm>
            <a:prstGeom prst="rect">
              <a:avLst/>
            </a:prstGeom>
            <a:noFill/>
          </p:spPr>
        </p:pic>
      </p:grpSp>
      <p:sp>
        <p:nvSpPr>
          <p:cNvPr id="29698" name="AutoShape 2" descr="https://www.desktopbackground.org/download/1920x1080/2015/01/02/880806_autumn-winter-wallpapers-walldevil-best-free-hd-desktop-and_1920x1080_h.jpg"/>
          <p:cNvSpPr>
            <a:spLocks noChangeAspect="1" noChangeArrowheads="1"/>
          </p:cNvSpPr>
          <p:nvPr/>
        </p:nvSpPr>
        <p:spPr bwMode="auto">
          <a:xfrm>
            <a:off x="155575" y="-136525"/>
            <a:ext cx="300038" cy="30003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0" name="AutoShape 4" descr="https://www.desktopbackground.org/download/1920x1080/2015/01/02/880806_autumn-winter-wallpapers-walldevil-best-free-hd-desktop-and_1920x1080_h.jpg"/>
          <p:cNvSpPr>
            <a:spLocks noChangeAspect="1" noChangeArrowheads="1"/>
          </p:cNvSpPr>
          <p:nvPr/>
        </p:nvSpPr>
        <p:spPr bwMode="auto">
          <a:xfrm>
            <a:off x="155575" y="-136525"/>
            <a:ext cx="300038" cy="30003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9" name="Группа 18"/>
          <p:cNvGrpSpPr/>
          <p:nvPr/>
        </p:nvGrpSpPr>
        <p:grpSpPr>
          <a:xfrm>
            <a:off x="592899" y="242070"/>
            <a:ext cx="9476531" cy="6572296"/>
            <a:chOff x="592899" y="242070"/>
            <a:chExt cx="9476531" cy="6572296"/>
          </a:xfrm>
        </p:grpSpPr>
        <p:pic>
          <p:nvPicPr>
            <p:cNvPr id="14338" name="Picture 2" descr="http://ruzacbs.ru/sites/default/files/inline/images/pticy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593823" y="2313772"/>
              <a:ext cx="2381250" cy="142875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4340" name="Picture 4" descr="https://img1.picmix.com/output/stamp/thumb/8/8/1/2/1082188_96444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21229907">
              <a:off x="1864898" y="2251963"/>
              <a:ext cx="1643074" cy="248950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4342" name="Picture 6" descr="https://s01.jigsawplanet.com/i/f458a300850820030045e6f75655056d32/160/jp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379509" y="4242598"/>
              <a:ext cx="2226637" cy="2143140"/>
            </a:xfrm>
            <a:prstGeom prst="rect">
              <a:avLst/>
            </a:prstGeom>
            <a:noFill/>
            <a:effectLst>
              <a:softEdge rad="317500"/>
            </a:effectLst>
          </p:spPr>
        </p:pic>
        <p:pic>
          <p:nvPicPr>
            <p:cNvPr id="14344" name="Picture 8" descr="https://i.ebayimg.com/thumbs/images/g/FZIAAOSwBFVbhZQC/s-l225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807477" y="5171292"/>
              <a:ext cx="2143125" cy="1409700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pic>
          <p:nvPicPr>
            <p:cNvPr id="14345" name="Picture 9" descr="C:\Users\USER\Desktop\синичкин день\9.jpg"/>
            <p:cNvPicPr>
              <a:picLocks noChangeAspect="1" noChangeArrowheads="1"/>
            </p:cNvPicPr>
            <p:nvPr/>
          </p:nvPicPr>
          <p:blipFill>
            <a:blip r:embed="rId9"/>
            <a:srcRect l="17727" r="18181"/>
            <a:stretch>
              <a:fillRect/>
            </a:stretch>
          </p:blipFill>
          <p:spPr bwMode="auto">
            <a:xfrm>
              <a:off x="2021659" y="242070"/>
              <a:ext cx="6547339" cy="1857388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pic>
          <p:nvPicPr>
            <p:cNvPr id="14347" name="Picture 11" descr="https://i.ebayimg.com/00/s/NDk3WDUwMA==/z/uLwAAOSwo4pYF0l7/$_1.JPG?set_id=8800005007"/>
            <p:cNvPicPr>
              <a:picLocks noChangeAspect="1" noChangeArrowheads="1"/>
            </p:cNvPicPr>
            <p:nvPr/>
          </p:nvPicPr>
          <p:blipFill>
            <a:blip r:embed="rId10"/>
            <a:srcRect l="7500" t="17003" r="4374"/>
            <a:stretch>
              <a:fillRect/>
            </a:stretch>
          </p:blipFill>
          <p:spPr bwMode="auto">
            <a:xfrm>
              <a:off x="5379245" y="4814102"/>
              <a:ext cx="2139906" cy="2000264"/>
            </a:xfrm>
            <a:prstGeom prst="rect">
              <a:avLst/>
            </a:prstGeom>
            <a:noFill/>
          </p:spPr>
        </p:pic>
        <p:pic>
          <p:nvPicPr>
            <p:cNvPr id="16" name="Рисунок 15" descr="https://naurok.com.ua/uploads/files/2066/2383/2387_images/19.jpg"/>
            <p:cNvPicPr/>
            <p:nvPr/>
          </p:nvPicPr>
          <p:blipFill>
            <a:blip r:embed="rId11"/>
            <a:srcRect l="1833" t="4868" r="4379" b="3049"/>
            <a:stretch>
              <a:fillRect/>
            </a:stretch>
          </p:blipFill>
          <p:spPr bwMode="auto">
            <a:xfrm>
              <a:off x="3950485" y="2170896"/>
              <a:ext cx="3067065" cy="2643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8" name="Picture 12" descr="C:\Users\USER\Desktop\8247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8451079" y="313508"/>
              <a:ext cx="1618351" cy="1456516"/>
            </a:xfrm>
            <a:prstGeom prst="rect">
              <a:avLst/>
            </a:prstGeom>
            <a:noFill/>
          </p:spPr>
        </p:pic>
        <p:pic>
          <p:nvPicPr>
            <p:cNvPr id="14349" name="Picture 13" descr="C:\Users\USER\Desktop\синичкин день\19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92899" y="456384"/>
              <a:ext cx="1643074" cy="164307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-1" y="-1"/>
            <a:ext cx="10329864" cy="7199314"/>
            <a:chOff x="0" y="-1"/>
            <a:chExt cx="10329864" cy="7199314"/>
          </a:xfrm>
        </p:grpSpPr>
        <p:pic>
          <p:nvPicPr>
            <p:cNvPr id="7" name="Picture 5" descr="C:\Users\USER\Desktop\синичкин день\рамка зима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332234" y="-1"/>
              <a:ext cx="4997630" cy="7199314"/>
            </a:xfrm>
            <a:prstGeom prst="rect">
              <a:avLst/>
            </a:prstGeom>
            <a:noFill/>
          </p:spPr>
        </p:pic>
        <p:pic>
          <p:nvPicPr>
            <p:cNvPr id="8" name="Picture 8" descr="https://fsd.multiurok.ru/html/2018/11/27/s_5bfd865011d2d/1010888_1.png"/>
            <p:cNvPicPr>
              <a:picLocks noChangeAspect="1" noChangeArrowheads="1"/>
            </p:cNvPicPr>
            <p:nvPr/>
          </p:nvPicPr>
          <p:blipFill>
            <a:blip r:embed="rId4"/>
            <a:srcRect r="18074"/>
            <a:stretch>
              <a:fillRect/>
            </a:stretch>
          </p:blipFill>
          <p:spPr bwMode="auto">
            <a:xfrm>
              <a:off x="0" y="0"/>
              <a:ext cx="5357850" cy="7199313"/>
            </a:xfrm>
            <a:prstGeom prst="rect">
              <a:avLst/>
            </a:prstGeom>
            <a:noFill/>
          </p:spPr>
        </p:pic>
      </p:grpSp>
      <p:pic>
        <p:nvPicPr>
          <p:cNvPr id="4" name="Рисунок 3" descr="1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8593955" y="742136"/>
            <a:ext cx="1262785" cy="10715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36039" y="1813706"/>
            <a:ext cx="5715040" cy="4401205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Экологический праздник </a:t>
            </a:r>
            <a:endParaRPr lang="ru-RU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12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ноября – Синичкин день - появился в России несколько лет тому назад. </a:t>
            </a:r>
            <a:endParaRPr lang="ru-RU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С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инициативой о его учреждении выступили представители Союза охраны птиц России. Установили конкретную дату – 12 ноября. 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21659" y="599260"/>
            <a:ext cx="621510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>
                  <a:solidFill>
                    <a:srgbClr val="0070C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Факты</a:t>
            </a:r>
            <a:r>
              <a:rPr lang="ru-RU" sz="3200" b="1" dirty="0" smtClean="0">
                <a:ln w="11430">
                  <a:solidFill>
                    <a:schemeClr val="accent5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dirty="0">
                <a:ln w="11430">
                  <a:solidFill>
                    <a:schemeClr val="accent5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 </a:t>
            </a:r>
            <a:r>
              <a:rPr lang="ru-RU" sz="3200" b="1" dirty="0" smtClean="0">
                <a:ln w="11430">
                  <a:solidFill>
                    <a:schemeClr val="accent5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празднике</a:t>
            </a:r>
            <a:endParaRPr lang="ru-RU" sz="3200" b="1" dirty="0">
              <a:ln w="11430">
                <a:solidFill>
                  <a:schemeClr val="accent5">
                    <a:lumMod val="75000"/>
                  </a:schemeClr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-186558"/>
            <a:ext cx="10094153" cy="6957242"/>
            <a:chOff x="0" y="-1"/>
            <a:chExt cx="10329864" cy="7199314"/>
          </a:xfrm>
        </p:grpSpPr>
        <p:pic>
          <p:nvPicPr>
            <p:cNvPr id="3" name="Picture 5" descr="C:\Users\USER\Desktop\синичкин день\рамка зима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332234" y="-1"/>
              <a:ext cx="4997630" cy="7199314"/>
            </a:xfrm>
            <a:prstGeom prst="rect">
              <a:avLst/>
            </a:prstGeom>
            <a:noFill/>
          </p:spPr>
        </p:pic>
        <p:pic>
          <p:nvPicPr>
            <p:cNvPr id="4" name="Picture 8" descr="https://fsd.multiurok.ru/html/2018/11/27/s_5bfd865011d2d/1010888_1.png"/>
            <p:cNvPicPr>
              <a:picLocks noChangeAspect="1" noChangeArrowheads="1"/>
            </p:cNvPicPr>
            <p:nvPr/>
          </p:nvPicPr>
          <p:blipFill>
            <a:blip r:embed="rId4"/>
            <a:srcRect r="18074"/>
            <a:stretch>
              <a:fillRect/>
            </a:stretch>
          </p:blipFill>
          <p:spPr bwMode="auto">
            <a:xfrm>
              <a:off x="0" y="0"/>
              <a:ext cx="5357850" cy="7199313"/>
            </a:xfrm>
            <a:prstGeom prst="rect">
              <a:avLst/>
            </a:prstGeom>
            <a:noFill/>
          </p:spPr>
        </p:pic>
      </p:grpSp>
      <p:sp>
        <p:nvSpPr>
          <p:cNvPr id="5" name="TextBox 4"/>
          <p:cNvSpPr txBox="1"/>
          <p:nvPr/>
        </p:nvSpPr>
        <p:spPr>
          <a:xfrm>
            <a:off x="2235973" y="1527954"/>
            <a:ext cx="5786478" cy="4401205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У славян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издавна существует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поверье, согласно которому именно </a:t>
            </a:r>
            <a:endParaRPr lang="ru-RU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к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12 ноября к жилью человека прилетают зимующие пернатые типа свиристелей и соек. Среди них обязательно присутствуют и желтогрудые синицы.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7378" y="599260"/>
            <a:ext cx="621510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>
                  <a:solidFill>
                    <a:schemeClr val="accent5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</a:t>
            </a:r>
            <a:r>
              <a:rPr lang="ru-RU" sz="3200" b="1" dirty="0" smtClean="0">
                <a:ln w="11430">
                  <a:solidFill>
                    <a:srgbClr val="0070C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акты</a:t>
            </a:r>
            <a:r>
              <a:rPr lang="ru-RU" sz="3200" b="1" dirty="0" smtClean="0">
                <a:ln w="11430">
                  <a:solidFill>
                    <a:schemeClr val="accent5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о празднике</a:t>
            </a:r>
            <a:endParaRPr lang="ru-RU" sz="3200" b="1" dirty="0">
              <a:ln w="11430">
                <a:solidFill>
                  <a:schemeClr val="accent5">
                    <a:lumMod val="75000"/>
                  </a:schemeClr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145" name="Picture 1" descr="C:\Users\USER\Desktop\синичкин день\15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48613" y="4385474"/>
            <a:ext cx="238125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-1"/>
            <a:ext cx="10094153" cy="7199313"/>
            <a:chOff x="0" y="-1"/>
            <a:chExt cx="10329864" cy="7199314"/>
          </a:xfrm>
        </p:grpSpPr>
        <p:pic>
          <p:nvPicPr>
            <p:cNvPr id="3" name="Picture 5" descr="C:\Users\USER\Desktop\синичкин день\рамка зима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332234" y="-1"/>
              <a:ext cx="4997630" cy="7199314"/>
            </a:xfrm>
            <a:prstGeom prst="rect">
              <a:avLst/>
            </a:prstGeom>
            <a:noFill/>
          </p:spPr>
        </p:pic>
        <p:pic>
          <p:nvPicPr>
            <p:cNvPr id="4" name="Picture 8" descr="https://fsd.multiurok.ru/html/2018/11/27/s_5bfd865011d2d/1010888_1.png"/>
            <p:cNvPicPr>
              <a:picLocks noChangeAspect="1" noChangeArrowheads="1"/>
            </p:cNvPicPr>
            <p:nvPr/>
          </p:nvPicPr>
          <p:blipFill>
            <a:blip r:embed="rId4"/>
            <a:srcRect r="18074"/>
            <a:stretch>
              <a:fillRect/>
            </a:stretch>
          </p:blipFill>
          <p:spPr bwMode="auto">
            <a:xfrm>
              <a:off x="0" y="0"/>
              <a:ext cx="5357850" cy="7199313"/>
            </a:xfrm>
            <a:prstGeom prst="rect">
              <a:avLst/>
            </a:prstGeom>
            <a:noFill/>
          </p:spPr>
        </p:pic>
      </p:grpSp>
      <p:sp>
        <p:nvSpPr>
          <p:cNvPr id="5" name="TextBox 4"/>
          <p:cNvSpPr txBox="1"/>
          <p:nvPr/>
        </p:nvSpPr>
        <p:spPr>
          <a:xfrm>
            <a:off x="2021659" y="599260"/>
            <a:ext cx="6215106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1430">
                  <a:solidFill>
                    <a:schemeClr val="accent5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Интересные </a:t>
            </a:r>
            <a:r>
              <a:rPr lang="ru-RU" sz="3200" b="1" dirty="0">
                <a:ln w="11430">
                  <a:solidFill>
                    <a:srgbClr val="0070C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факты</a:t>
            </a:r>
            <a:r>
              <a:rPr lang="ru-RU" sz="3200" b="1" dirty="0">
                <a:ln w="11430">
                  <a:solidFill>
                    <a:schemeClr val="accent5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о </a:t>
            </a:r>
            <a:r>
              <a:rPr lang="ru-RU" sz="3200" b="1" dirty="0" smtClean="0">
                <a:ln w="11430">
                  <a:solidFill>
                    <a:schemeClr val="accent5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синицах</a:t>
            </a:r>
            <a:endParaRPr lang="ru-RU" sz="3200" b="1" dirty="0">
              <a:ln w="11430">
                <a:solidFill>
                  <a:schemeClr val="accent5">
                    <a:lumMod val="75000"/>
                  </a:schemeClr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78915" y="2313772"/>
            <a:ext cx="5000660" cy="3539430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С XVII века царскими указами запрещалось убивать синиц. 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А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тому, кто убьет это пернатое, полагалось суровое наказание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– 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могли либо высечь, либо взять крупный штраф.</a:t>
            </a:r>
          </a:p>
        </p:txBody>
      </p:sp>
      <p:pic>
        <p:nvPicPr>
          <p:cNvPr id="5121" name="Picture 1" descr="C:\Users\USER\Desktop\синичкин день\16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775" y="956450"/>
            <a:ext cx="2002429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10094153" cy="6957242"/>
            <a:chOff x="0" y="-1"/>
            <a:chExt cx="10329864" cy="7199314"/>
          </a:xfrm>
        </p:grpSpPr>
        <p:pic>
          <p:nvPicPr>
            <p:cNvPr id="3" name="Picture 5" descr="C:\Users\USER\Desktop\синичкин день\рамка зима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332234" y="-1"/>
              <a:ext cx="4997630" cy="7199314"/>
            </a:xfrm>
            <a:prstGeom prst="rect">
              <a:avLst/>
            </a:prstGeom>
            <a:noFill/>
          </p:spPr>
        </p:pic>
        <p:pic>
          <p:nvPicPr>
            <p:cNvPr id="4" name="Picture 8" descr="https://fsd.multiurok.ru/html/2018/11/27/s_5bfd865011d2d/1010888_1.png"/>
            <p:cNvPicPr>
              <a:picLocks noChangeAspect="1" noChangeArrowheads="1"/>
            </p:cNvPicPr>
            <p:nvPr/>
          </p:nvPicPr>
          <p:blipFill>
            <a:blip r:embed="rId4"/>
            <a:srcRect r="18074"/>
            <a:stretch>
              <a:fillRect/>
            </a:stretch>
          </p:blipFill>
          <p:spPr bwMode="auto">
            <a:xfrm>
              <a:off x="0" y="0"/>
              <a:ext cx="5357850" cy="7199313"/>
            </a:xfrm>
            <a:prstGeom prst="rect">
              <a:avLst/>
            </a:prstGeom>
            <a:noFill/>
          </p:spPr>
        </p:pic>
      </p:grpSp>
      <p:sp>
        <p:nvSpPr>
          <p:cNvPr id="5" name="TextBox 4"/>
          <p:cNvSpPr txBox="1"/>
          <p:nvPr/>
        </p:nvSpPr>
        <p:spPr>
          <a:xfrm>
            <a:off x="2057378" y="599260"/>
            <a:ext cx="6215106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1430">
                  <a:solidFill>
                    <a:schemeClr val="accent5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Интересные </a:t>
            </a:r>
            <a:r>
              <a:rPr lang="ru-RU" sz="3200" b="1" dirty="0">
                <a:ln w="11430">
                  <a:solidFill>
                    <a:srgbClr val="0070C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факты</a:t>
            </a:r>
            <a:r>
              <a:rPr lang="ru-RU" sz="3200" b="1" dirty="0">
                <a:ln w="11430">
                  <a:solidFill>
                    <a:schemeClr val="accent5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о </a:t>
            </a:r>
            <a:r>
              <a:rPr lang="ru-RU" sz="3200" b="1" dirty="0" smtClean="0">
                <a:ln w="11430">
                  <a:solidFill>
                    <a:schemeClr val="accent5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синицах</a:t>
            </a:r>
            <a:endParaRPr lang="ru-RU" sz="3200" b="1" dirty="0">
              <a:ln w="11430">
                <a:solidFill>
                  <a:schemeClr val="accent5">
                    <a:lumMod val="75000"/>
                  </a:schemeClr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50287" y="1813706"/>
            <a:ext cx="5500726" cy="4401205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Семейство синиц насчитывает около </a:t>
            </a:r>
            <a:endParaRPr lang="ru-RU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65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видов. </a:t>
            </a:r>
          </a:p>
          <a:p>
            <a:pPr algn="ctr"/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Самые известные - это большая синица, хохлатая, лазоревка, пухляк, московка, буроголовкая гаичка. У каждой из них есть отличительные особенности. </a:t>
            </a:r>
          </a:p>
        </p:txBody>
      </p:sp>
      <p:pic>
        <p:nvPicPr>
          <p:cNvPr id="4097" name="Picture 1" descr="C:\Users\USER\Desktop\синичкин день\17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87343" y="4931237"/>
            <a:ext cx="3642520" cy="2268076"/>
          </a:xfrm>
          <a:prstGeom prst="rect">
            <a:avLst/>
          </a:prstGeom>
          <a:noFill/>
        </p:spPr>
      </p:pic>
      <p:pic>
        <p:nvPicPr>
          <p:cNvPr id="4098" name="Picture 2" descr="C:\Users\USER\Desktop\синичкин день\1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5775" y="599260"/>
            <a:ext cx="903821" cy="7402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10094153" cy="6957242"/>
            <a:chOff x="0" y="-1"/>
            <a:chExt cx="10329864" cy="7199314"/>
          </a:xfrm>
        </p:grpSpPr>
        <p:pic>
          <p:nvPicPr>
            <p:cNvPr id="3" name="Picture 5" descr="C:\Users\USER\Desktop\синичкин день\рамка зима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332234" y="-1"/>
              <a:ext cx="4997630" cy="7199314"/>
            </a:xfrm>
            <a:prstGeom prst="rect">
              <a:avLst/>
            </a:prstGeom>
            <a:noFill/>
          </p:spPr>
        </p:pic>
        <p:pic>
          <p:nvPicPr>
            <p:cNvPr id="4" name="Picture 8" descr="https://fsd.multiurok.ru/html/2018/11/27/s_5bfd865011d2d/1010888_1.png"/>
            <p:cNvPicPr>
              <a:picLocks noChangeAspect="1" noChangeArrowheads="1"/>
            </p:cNvPicPr>
            <p:nvPr/>
          </p:nvPicPr>
          <p:blipFill>
            <a:blip r:embed="rId4"/>
            <a:srcRect r="18074"/>
            <a:stretch>
              <a:fillRect/>
            </a:stretch>
          </p:blipFill>
          <p:spPr bwMode="auto">
            <a:xfrm>
              <a:off x="0" y="0"/>
              <a:ext cx="5357850" cy="7199313"/>
            </a:xfrm>
            <a:prstGeom prst="rect">
              <a:avLst/>
            </a:prstGeom>
            <a:noFill/>
          </p:spPr>
        </p:pic>
      </p:grpSp>
      <p:sp>
        <p:nvSpPr>
          <p:cNvPr id="5" name="TextBox 4"/>
          <p:cNvSpPr txBox="1"/>
          <p:nvPr/>
        </p:nvSpPr>
        <p:spPr>
          <a:xfrm>
            <a:off x="2057378" y="599260"/>
            <a:ext cx="6215106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1430">
                  <a:solidFill>
                    <a:schemeClr val="accent5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Интересные </a:t>
            </a:r>
            <a:r>
              <a:rPr lang="ru-RU" sz="3200" b="1" dirty="0">
                <a:ln w="11430">
                  <a:solidFill>
                    <a:srgbClr val="0070C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факты</a:t>
            </a:r>
            <a:r>
              <a:rPr lang="ru-RU" sz="3200" b="1" dirty="0">
                <a:ln w="11430">
                  <a:solidFill>
                    <a:schemeClr val="accent5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о </a:t>
            </a:r>
            <a:r>
              <a:rPr lang="ru-RU" sz="3200" b="1" dirty="0" smtClean="0">
                <a:ln w="11430">
                  <a:solidFill>
                    <a:schemeClr val="accent5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синицах</a:t>
            </a:r>
            <a:endParaRPr lang="ru-RU" sz="3200" b="1" dirty="0">
              <a:ln w="11430">
                <a:solidFill>
                  <a:schemeClr val="accent5">
                    <a:lumMod val="75000"/>
                  </a:schemeClr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378" y="1813706"/>
            <a:ext cx="6215107" cy="3970318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Название «синица» происходит не от оттенка оперения птиц – оно ведь вовсе не синее. </a:t>
            </a:r>
            <a:endParaRPr lang="ru-RU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Всё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дело в звуках, издаваемых желтогрудыми пернатыми: </a:t>
            </a:r>
            <a:endParaRPr lang="ru-RU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«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синь-синь» или «зинь-зинь». Словно капель бежит с крыш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–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верный признак приближения весны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73" name="Picture 1" descr="C:\Users\USER\Desktop\синичкин день\1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2451" y="1027888"/>
            <a:ext cx="1357322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10094153" cy="6957242"/>
            <a:chOff x="0" y="-1"/>
            <a:chExt cx="10329864" cy="7199314"/>
          </a:xfrm>
        </p:grpSpPr>
        <p:pic>
          <p:nvPicPr>
            <p:cNvPr id="3" name="Picture 5" descr="C:\Users\USER\Desktop\синичкин день\рамка зима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332234" y="-1"/>
              <a:ext cx="4997630" cy="7199314"/>
            </a:xfrm>
            <a:prstGeom prst="rect">
              <a:avLst/>
            </a:prstGeom>
            <a:noFill/>
          </p:spPr>
        </p:pic>
        <p:pic>
          <p:nvPicPr>
            <p:cNvPr id="4" name="Picture 8" descr="https://fsd.multiurok.ru/html/2018/11/27/s_5bfd865011d2d/1010888_1.png"/>
            <p:cNvPicPr>
              <a:picLocks noChangeAspect="1" noChangeArrowheads="1"/>
            </p:cNvPicPr>
            <p:nvPr/>
          </p:nvPicPr>
          <p:blipFill>
            <a:blip r:embed="rId4"/>
            <a:srcRect r="18074"/>
            <a:stretch>
              <a:fillRect/>
            </a:stretch>
          </p:blipFill>
          <p:spPr bwMode="auto">
            <a:xfrm>
              <a:off x="0" y="0"/>
              <a:ext cx="5357850" cy="7199313"/>
            </a:xfrm>
            <a:prstGeom prst="rect">
              <a:avLst/>
            </a:prstGeom>
            <a:noFill/>
          </p:spPr>
        </p:pic>
      </p:grpSp>
      <p:grpSp>
        <p:nvGrpSpPr>
          <p:cNvPr id="11" name="Группа 10"/>
          <p:cNvGrpSpPr/>
          <p:nvPr/>
        </p:nvGrpSpPr>
        <p:grpSpPr>
          <a:xfrm>
            <a:off x="307147" y="599260"/>
            <a:ext cx="9052981" cy="5541954"/>
            <a:chOff x="307147" y="599260"/>
            <a:chExt cx="9052981" cy="5541954"/>
          </a:xfrm>
        </p:grpSpPr>
        <p:sp>
          <p:nvSpPr>
            <p:cNvPr id="5" name="TextBox 4"/>
            <p:cNvSpPr txBox="1"/>
            <p:nvPr/>
          </p:nvSpPr>
          <p:spPr>
            <a:xfrm>
              <a:off x="2021659" y="599260"/>
              <a:ext cx="621510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ru-RU" sz="3200" b="1" dirty="0">
                  <a:ln w="11430">
                    <a:solidFill>
                      <a:schemeClr val="accent5">
                        <a:lumMod val="75000"/>
                      </a:schemeClr>
                    </a:solidFill>
                  </a:ln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Интересные </a:t>
              </a:r>
              <a:r>
                <a:rPr lang="ru-RU" sz="3200" b="1" dirty="0">
                  <a:ln w="11430">
                    <a:solidFill>
                      <a:srgbClr val="0070C0"/>
                    </a:solidFill>
                  </a:ln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факты</a:t>
              </a:r>
              <a:r>
                <a:rPr lang="ru-RU" sz="3200" b="1" dirty="0">
                  <a:ln w="11430">
                    <a:solidFill>
                      <a:schemeClr val="accent5">
                        <a:lumMod val="75000"/>
                      </a:schemeClr>
                    </a:solidFill>
                  </a:ln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 о </a:t>
              </a:r>
              <a:r>
                <a:rPr lang="ru-RU" sz="3200" b="1" dirty="0" smtClean="0">
                  <a:ln w="11430">
                    <a:solidFill>
                      <a:schemeClr val="accent5">
                        <a:lumMod val="75000"/>
                      </a:schemeClr>
                    </a:solidFill>
                  </a:ln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синицах</a:t>
              </a:r>
              <a:endParaRPr lang="ru-RU" sz="3200" b="1" dirty="0">
                <a:ln w="11430">
                  <a:solidFill>
                    <a:schemeClr val="accent5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021791" y="2170896"/>
              <a:ext cx="4786346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>
                  <a:solidFill>
                    <a:schemeClr val="accent6">
                      <a:lumMod val="50000"/>
                    </a:schemeClr>
                  </a:solidFill>
                </a:rPr>
                <a:t>Синицы способны кооперироваться с птицами других семейств в поисках пропитания. Чаще всего они объединяются в стаи с дятлами, пищухами.</a:t>
              </a:r>
            </a:p>
            <a:p>
              <a:pPr algn="ctr"/>
              <a:endParaRPr lang="ru-RU" sz="28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pic>
          <p:nvPicPr>
            <p:cNvPr id="2052" name="Picture 4" descr="https://i.postimg.cc/qgVNgvps/Birds-PNG-www-nisanboard-478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07147" y="2170896"/>
              <a:ext cx="2546586" cy="3500462"/>
            </a:xfrm>
            <a:prstGeom prst="rect">
              <a:avLst/>
            </a:prstGeom>
            <a:noFill/>
          </p:spPr>
        </p:pic>
        <p:pic>
          <p:nvPicPr>
            <p:cNvPr id="2053" name="Picture 5" descr="C:\Users\USER\Desktop\синичкин день\10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450155" y="1170764"/>
              <a:ext cx="1480553" cy="1743853"/>
            </a:xfrm>
            <a:prstGeom prst="rect">
              <a:avLst/>
            </a:prstGeom>
            <a:noFill/>
          </p:spPr>
        </p:pic>
        <p:pic>
          <p:nvPicPr>
            <p:cNvPr id="10" name="Picture 5" descr="C:\Users\USER\Desktop\синичкин день\10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879575" y="956450"/>
              <a:ext cx="1480553" cy="174385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521725" y="1956582"/>
            <a:ext cx="557216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Летают юркие птички очень быстро,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не чета 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другим пернатым. Если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присмотреться, 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то можно заметить, насколько редко синица совершает взмахи крыльями. В воздухе она описывает пологие параболы. Это поистине ас своего дела!</a:t>
            </a:r>
          </a:p>
          <a:p>
            <a:pPr algn="ctr"/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2773" name="Picture 5" descr="C:\Users\USER\Desktop\синичкин день\рамка зим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2234" y="-1"/>
            <a:ext cx="4997630" cy="7199314"/>
          </a:xfrm>
          <a:prstGeom prst="rect">
            <a:avLst/>
          </a:prstGeom>
          <a:noFill/>
        </p:spPr>
      </p:pic>
      <p:pic>
        <p:nvPicPr>
          <p:cNvPr id="32776" name="Picture 8" descr="https://fsd.multiurok.ru/html/2018/11/27/s_5bfd865011d2d/1010888_1.png"/>
          <p:cNvPicPr>
            <a:picLocks noChangeAspect="1" noChangeArrowheads="1"/>
          </p:cNvPicPr>
          <p:nvPr/>
        </p:nvPicPr>
        <p:blipFill>
          <a:blip r:embed="rId4"/>
          <a:srcRect r="18074"/>
          <a:stretch>
            <a:fillRect/>
          </a:stretch>
        </p:blipFill>
        <p:spPr bwMode="auto">
          <a:xfrm>
            <a:off x="0" y="0"/>
            <a:ext cx="5357850" cy="7199313"/>
          </a:xfrm>
          <a:prstGeom prst="rect">
            <a:avLst/>
          </a:prstGeom>
          <a:noFill/>
        </p:spPr>
      </p:pic>
      <p:sp>
        <p:nvSpPr>
          <p:cNvPr id="29698" name="AutoShape 2" descr="https://www.desktopbackground.org/download/1920x1080/2015/01/02/880806_autumn-winter-wallpapers-walldevil-best-free-hd-desktop-and_1920x1080_h.jpg"/>
          <p:cNvSpPr>
            <a:spLocks noChangeAspect="1" noChangeArrowheads="1"/>
          </p:cNvSpPr>
          <p:nvPr/>
        </p:nvSpPr>
        <p:spPr bwMode="auto">
          <a:xfrm>
            <a:off x="155575" y="-136525"/>
            <a:ext cx="300038" cy="30003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0" name="AutoShape 4" descr="https://www.desktopbackground.org/download/1920x1080/2015/01/02/880806_autumn-winter-wallpapers-walldevil-best-free-hd-desktop-and_1920x1080_h.jpg"/>
          <p:cNvSpPr>
            <a:spLocks noChangeAspect="1" noChangeArrowheads="1"/>
          </p:cNvSpPr>
          <p:nvPr/>
        </p:nvSpPr>
        <p:spPr bwMode="auto">
          <a:xfrm>
            <a:off x="155575" y="-136525"/>
            <a:ext cx="300038" cy="30003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2" descr="C:\Users\USER\Desktop\синичкин день\22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23" y="384946"/>
            <a:ext cx="1822712" cy="242889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0" name="TextBox 9"/>
          <p:cNvSpPr txBox="1"/>
          <p:nvPr/>
        </p:nvSpPr>
        <p:spPr>
          <a:xfrm>
            <a:off x="2021659" y="599260"/>
            <a:ext cx="6215106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1430">
                  <a:solidFill>
                    <a:schemeClr val="accent5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Интересные </a:t>
            </a:r>
            <a:r>
              <a:rPr lang="ru-RU" sz="3200" b="1" dirty="0">
                <a:ln w="11430">
                  <a:solidFill>
                    <a:srgbClr val="0070C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факты</a:t>
            </a:r>
            <a:r>
              <a:rPr lang="ru-RU" sz="3200" b="1" dirty="0">
                <a:ln w="11430">
                  <a:solidFill>
                    <a:schemeClr val="accent5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о </a:t>
            </a:r>
            <a:r>
              <a:rPr lang="ru-RU" sz="3200" b="1" dirty="0" smtClean="0">
                <a:ln w="11430">
                  <a:solidFill>
                    <a:schemeClr val="accent5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синицах</a:t>
            </a:r>
            <a:endParaRPr lang="ru-RU" sz="3200" b="1" dirty="0">
              <a:ln w="11430">
                <a:solidFill>
                  <a:schemeClr val="accent5">
                    <a:lumMod val="75000"/>
                  </a:schemeClr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0" y="-1"/>
            <a:ext cx="10329864" cy="7199314"/>
            <a:chOff x="0" y="-1"/>
            <a:chExt cx="10329864" cy="7199314"/>
          </a:xfrm>
        </p:grpSpPr>
        <p:pic>
          <p:nvPicPr>
            <p:cNvPr id="32773" name="Picture 5" descr="C:\Users\USER\Desktop\синичкин день\рамка зима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332234" y="-1"/>
              <a:ext cx="4997630" cy="7199314"/>
            </a:xfrm>
            <a:prstGeom prst="rect">
              <a:avLst/>
            </a:prstGeom>
            <a:noFill/>
          </p:spPr>
        </p:pic>
        <p:pic>
          <p:nvPicPr>
            <p:cNvPr id="32776" name="Picture 8" descr="https://fsd.multiurok.ru/html/2018/11/27/s_5bfd865011d2d/1010888_1.png"/>
            <p:cNvPicPr>
              <a:picLocks noChangeAspect="1" noChangeArrowheads="1"/>
            </p:cNvPicPr>
            <p:nvPr/>
          </p:nvPicPr>
          <p:blipFill>
            <a:blip r:embed="rId4"/>
            <a:srcRect r="18074"/>
            <a:stretch>
              <a:fillRect/>
            </a:stretch>
          </p:blipFill>
          <p:spPr bwMode="auto">
            <a:xfrm>
              <a:off x="0" y="0"/>
              <a:ext cx="5357850" cy="7199313"/>
            </a:xfrm>
            <a:prstGeom prst="rect">
              <a:avLst/>
            </a:prstGeom>
            <a:noFill/>
          </p:spPr>
        </p:pic>
      </p:grpSp>
      <p:sp>
        <p:nvSpPr>
          <p:cNvPr id="29698" name="AutoShape 2" descr="https://www.desktopbackground.org/download/1920x1080/2015/01/02/880806_autumn-winter-wallpapers-walldevil-best-free-hd-desktop-and_1920x1080_h.jpg"/>
          <p:cNvSpPr>
            <a:spLocks noChangeAspect="1" noChangeArrowheads="1"/>
          </p:cNvSpPr>
          <p:nvPr/>
        </p:nvSpPr>
        <p:spPr bwMode="auto">
          <a:xfrm>
            <a:off x="155575" y="-136525"/>
            <a:ext cx="300038" cy="30003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0" name="AutoShape 4" descr="https://www.desktopbackground.org/download/1920x1080/2015/01/02/880806_autumn-winter-wallpapers-walldevil-best-free-hd-desktop-and_1920x1080_h.jpg"/>
          <p:cNvSpPr>
            <a:spLocks noChangeAspect="1" noChangeArrowheads="1"/>
          </p:cNvSpPr>
          <p:nvPr/>
        </p:nvSpPr>
        <p:spPr bwMode="auto">
          <a:xfrm>
            <a:off x="155575" y="-136525"/>
            <a:ext cx="300038" cy="30003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200518" y="5599920"/>
            <a:ext cx="2393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Приметы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USER\Desktop\синичкин день\8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81478" y="670698"/>
            <a:ext cx="6966906" cy="478634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360</Words>
  <Application>Microsoft Office PowerPoint</Application>
  <PresentationFormat>Произвольный</PresentationFormat>
  <Paragraphs>39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ALEX</cp:lastModifiedBy>
  <cp:revision>24</cp:revision>
  <dcterms:created xsi:type="dcterms:W3CDTF">2019-11-08T17:22:17Z</dcterms:created>
  <dcterms:modified xsi:type="dcterms:W3CDTF">2021-12-06T16:48:28Z</dcterms:modified>
</cp:coreProperties>
</file>